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2" r:id="rId3"/>
    <p:sldId id="270" r:id="rId4"/>
    <p:sldId id="263" r:id="rId5"/>
    <p:sldId id="264" r:id="rId6"/>
    <p:sldId id="272" r:id="rId7"/>
    <p:sldId id="265" r:id="rId8"/>
    <p:sldId id="266" r:id="rId9"/>
    <p:sldId id="267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D6E6A-2BC5-36E9-2E3C-95D0094F3B5F}" v="830" dt="2022-12-02T06:41:50.108"/>
    <p1510:client id="{A9B905B6-7D75-1DF0-0D07-FF0186D2D8AF}" v="8" dt="2022-11-30T10:21:43.410"/>
    <p1510:client id="{ABC8482C-A361-556E-37B0-3FE0CC289710}" v="21" dt="2022-12-01T13:44:04.517"/>
    <p1510:client id="{BE4517AC-F8EC-DA8D-B364-76D7B0053855}" v="1133" dt="2022-11-30T03:13:48.086"/>
    <p1510:client id="{E1967DFF-FAF4-4E18-957E-C5E7E9B612B2}" v="1081" dt="2022-12-01T04:40:57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sph.umich.edu/w/images/5/51/Bios615-fa12-lec20-presentation.pdf" TargetMode="External"/><Relationship Id="rId2" Type="http://schemas.openxmlformats.org/officeDocument/2006/relationships/hyperlink" Target="https://en.wikipedia.org/wiki/Simulated_anneal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.stackexchange.com/questions/9479/when-should-i-use-simulated-annealing-as-opposed-to-a-genetic-algorithm" TargetMode="External"/><Relationship Id="rId5" Type="http://schemas.openxmlformats.org/officeDocument/2006/relationships/hyperlink" Target="https://codecapsule.com/2010/04/06/simulated-annealing-traveling-salesman/" TargetMode="External"/><Relationship Id="rId4" Type="http://schemas.openxmlformats.org/officeDocument/2006/relationships/hyperlink" Target="https://www2.isye.gatech.edu/~yxie77/isye6416_17/Lecture13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32" y="519290"/>
            <a:ext cx="11460101" cy="502099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Nova"/>
                <a:ea typeface="+mj-lt"/>
                <a:cs typeface="+mj-lt"/>
              </a:rPr>
              <a:t>                                  </a:t>
            </a:r>
            <a:r>
              <a:rPr lang="en-US" sz="4800" b="1" dirty="0">
                <a:latin typeface="Arial Nova"/>
                <a:ea typeface="+mj-lt"/>
                <a:cs typeface="+mj-lt"/>
              </a:rPr>
              <a:t>      Heuristics of </a:t>
            </a:r>
            <a:br>
              <a:rPr lang="en-US" sz="4800" b="1" dirty="0">
                <a:latin typeface="Arial Nova"/>
                <a:ea typeface="+mj-lt"/>
                <a:cs typeface="+mj-lt"/>
              </a:rPr>
            </a:br>
            <a:r>
              <a:rPr lang="en-US" sz="4800" b="1" dirty="0">
                <a:latin typeface="Arial Nova"/>
                <a:ea typeface="+mj-lt"/>
                <a:cs typeface="+mj-lt"/>
              </a:rPr>
              <a:t>                 Travelling Salesman Problem</a:t>
            </a:r>
            <a:br>
              <a:rPr lang="en-US" sz="4800" b="1" dirty="0">
                <a:latin typeface="Arial Nova"/>
                <a:ea typeface="+mj-lt"/>
                <a:cs typeface="+mj-lt"/>
              </a:rPr>
            </a:br>
            <a:r>
              <a:rPr lang="en-US" sz="4800" b="1" dirty="0">
                <a:latin typeface="Arial Nova"/>
                <a:ea typeface="+mj-lt"/>
                <a:cs typeface="+mj-lt"/>
              </a:rPr>
              <a:t>                                COD891 </a:t>
            </a:r>
            <a:br>
              <a:rPr lang="en-US" sz="4800" b="1" dirty="0">
                <a:latin typeface="Arial Nova"/>
                <a:ea typeface="+mj-lt"/>
                <a:cs typeface="+mj-lt"/>
              </a:rPr>
            </a:br>
            <a:br>
              <a:rPr lang="en-US" sz="4800" b="1" dirty="0">
                <a:latin typeface="Arial Nova"/>
                <a:ea typeface="+mj-lt"/>
                <a:cs typeface="+mj-lt"/>
              </a:rPr>
            </a:br>
            <a:endParaRPr lang="en-US" sz="4800" b="1" dirty="0">
              <a:latin typeface="Arial Nova"/>
              <a:ea typeface="+mj-lt"/>
              <a:cs typeface="+mj-lt"/>
            </a:endParaRPr>
          </a:p>
          <a:p>
            <a:endParaRPr lang="en-US" sz="3600" b="1" dirty="0">
              <a:latin typeface="Arial Nova"/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8ECC5-7010-D9D1-B56A-526D62E5F71F}"/>
              </a:ext>
            </a:extLst>
          </p:cNvPr>
          <p:cNvSpPr txBox="1"/>
          <p:nvPr/>
        </p:nvSpPr>
        <p:spPr>
          <a:xfrm>
            <a:off x="5023555" y="1655703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D3535-09AD-5884-3D04-45E0F0998E07}"/>
              </a:ext>
            </a:extLst>
          </p:cNvPr>
          <p:cNvSpPr txBox="1"/>
          <p:nvPr/>
        </p:nvSpPr>
        <p:spPr>
          <a:xfrm>
            <a:off x="178740" y="5512740"/>
            <a:ext cx="452496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cs typeface="Calibri"/>
              </a:rPr>
              <a:t>Presented by :</a:t>
            </a:r>
          </a:p>
          <a:p>
            <a:r>
              <a:rPr lang="en-US" sz="2500" b="1" dirty="0">
                <a:cs typeface="Calibri"/>
              </a:rPr>
              <a:t>K Laxman </a:t>
            </a:r>
          </a:p>
          <a:p>
            <a:r>
              <a:rPr lang="en-US" sz="2500" b="1" dirty="0">
                <a:cs typeface="Calibri"/>
              </a:rPr>
              <a:t>2018CS50408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13B0E-773C-D118-DC6D-A8740A2A3845}"/>
              </a:ext>
            </a:extLst>
          </p:cNvPr>
          <p:cNvSpPr txBox="1"/>
          <p:nvPr/>
        </p:nvSpPr>
        <p:spPr>
          <a:xfrm>
            <a:off x="8410222" y="5540963"/>
            <a:ext cx="3972159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cs typeface="Calibri"/>
              </a:rPr>
              <a:t>Under Guidance of :</a:t>
            </a:r>
          </a:p>
          <a:p>
            <a:r>
              <a:rPr lang="en-US" sz="2500" b="1" dirty="0">
                <a:cs typeface="Calibri"/>
              </a:rPr>
              <a:t>Prof. Keerti Choudary</a:t>
            </a:r>
          </a:p>
        </p:txBody>
      </p:sp>
    </p:spTree>
    <p:extLst>
      <p:ext uri="{BB962C8B-B14F-4D97-AF65-F5344CB8AC3E}">
        <p14:creationId xmlns:p14="http://schemas.microsoft.com/office/powerpoint/2010/main" val="3132712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" y="-176859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j-lt"/>
                <a:cs typeface="+mj-lt"/>
              </a:rPr>
              <a:t>                                         Key differences blw both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775F3-CF07-45BC-554B-0AF9B0B2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05" y="952859"/>
            <a:ext cx="11733890" cy="567079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 </a:t>
            </a:r>
            <a:r>
              <a:rPr lang="en-US" sz="2000" b="1">
                <a:cs typeface="Calibri"/>
              </a:rPr>
              <a:t>SIMULATED    </a:t>
            </a:r>
            <a:r>
              <a:rPr lang="en-US" sz="2000" b="1">
                <a:ea typeface="+mn-lt"/>
                <a:cs typeface="+mn-lt"/>
              </a:rPr>
              <a:t>ALGORITHM   </a:t>
            </a:r>
            <a:r>
              <a:rPr lang="en-US" sz="2000" dirty="0">
                <a:ea typeface="+mn-lt"/>
                <a:cs typeface="+mn-lt"/>
              </a:rPr>
              <a:t>                                                                               </a:t>
            </a:r>
            <a:r>
              <a:rPr lang="en-US" sz="2000" b="1">
                <a:ea typeface="+mn-lt"/>
                <a:cs typeface="+mn-lt"/>
              </a:rPr>
              <a:t>  GENETIC ALGORITHM</a:t>
            </a:r>
            <a:endParaRPr lang="en-US" b="1">
              <a:cs typeface="Calibri"/>
            </a:endParaRPr>
          </a:p>
          <a:p>
            <a:r>
              <a:rPr lang="en-US" sz="2000" dirty="0">
                <a:cs typeface="Calibri"/>
              </a:rPr>
              <a:t>Inspired</a:t>
            </a:r>
            <a:r>
              <a:rPr lang="en-US" sz="2000">
                <a:cs typeface="Calibri"/>
              </a:rPr>
              <a:t> from metallurgy                                                                             *   borrowed from evolutionary biology</a:t>
            </a:r>
          </a:p>
          <a:p>
            <a:r>
              <a:rPr lang="en-US" sz="2000" dirty="0">
                <a:cs typeface="Calibri"/>
              </a:rPr>
              <a:t>Single</a:t>
            </a:r>
            <a:r>
              <a:rPr lang="en-US" sz="2000">
                <a:cs typeface="Calibri"/>
              </a:rPr>
              <a:t> state method                                                                                      *   population  of possible solutions </a:t>
            </a:r>
          </a:p>
          <a:p>
            <a:r>
              <a:rPr lang="en-US" sz="2000" dirty="0">
                <a:ea typeface="+mn-lt"/>
                <a:cs typeface="+mn-lt"/>
              </a:rPr>
              <a:t> accepting</a:t>
            </a:r>
            <a:r>
              <a:rPr lang="en-US" sz="2000">
                <a:ea typeface="+mn-lt"/>
                <a:cs typeface="+mn-lt"/>
              </a:rPr>
              <a:t> a candidate solution worse than                                             *  works based  on survival of fittest idea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 (i.e., uphill from) the current best solution 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* Works best with continuous function requiring high accuracy              * pure GA can only select one or </a:t>
            </a:r>
            <a:r>
              <a:rPr lang="en-US" sz="2000" dirty="0">
                <a:cs typeface="Calibri"/>
              </a:rPr>
              <a:t>two                                                                                                                                                     at any given position</a:t>
            </a:r>
          </a:p>
          <a:p>
            <a:r>
              <a:rPr lang="en-US" sz="2000">
                <a:cs typeface="Calibri"/>
              </a:rPr>
              <a:t>Works better at  solving mazes </a:t>
            </a:r>
            <a:r>
              <a:rPr lang="en-US" sz="2000">
                <a:ea typeface="+mn-lt"/>
                <a:cs typeface="+mn-lt"/>
              </a:rPr>
              <a:t> bcz they are                                         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less likely to get suck in a local minima due to </a:t>
            </a: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their probabilistic "mutation" method.</a:t>
            </a:r>
            <a:endParaRPr lang="en-US" sz="200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0ACEB-19B5-A463-8630-3181F8F92211}"/>
              </a:ext>
            </a:extLst>
          </p:cNvPr>
          <p:cNvSpPr txBox="1"/>
          <p:nvPr/>
        </p:nvSpPr>
        <p:spPr>
          <a:xfrm>
            <a:off x="7584966" y="4869794"/>
            <a:ext cx="410779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*better at training neural networks, bcz          of their genetically </a:t>
            </a:r>
            <a:r>
              <a:rPr lang="en-US">
                <a:ea typeface="+mn-lt"/>
                <a:cs typeface="+mn-lt"/>
              </a:rPr>
              <a:t>inspired training . This make more versatile and efficient in solving complex problems.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4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3" y="-242710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References :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775F3-CF07-45BC-554B-0AF9B0B2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86" y="635278"/>
            <a:ext cx="11516547" cy="5541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  <a:hlinkClick r:id="rId2"/>
              </a:rPr>
              <a:t>https://en.wikipedia.org/wiki/Simulated_annealing</a:t>
            </a:r>
          </a:p>
          <a:p>
            <a:r>
              <a:rPr lang="en-US" sz="2000" u="sng" dirty="0">
                <a:ea typeface="+mn-lt"/>
                <a:cs typeface="+mn-lt"/>
                <a:hlinkClick r:id="rId3"/>
              </a:rPr>
              <a:t>https://genome.sph.umich.edu/w/images/5/51/Bios615-fa12-lec20-presentation.pdf</a:t>
            </a:r>
            <a:endParaRPr lang="en-US"/>
          </a:p>
          <a:p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>
                <a:ea typeface="+mn-lt"/>
                <a:cs typeface="+mn-lt"/>
                <a:hlinkClick r:id="rId4"/>
              </a:rPr>
              <a:t>https://www2.isye.gatech.edu/~yxie77/isye6416_17/Lecture13.pdf</a:t>
            </a:r>
            <a:endParaRPr lang="en-US"/>
          </a:p>
          <a:p>
            <a:r>
              <a:rPr lang="en-US" sz="2000" dirty="0">
                <a:ea typeface="+mn-lt"/>
                <a:cs typeface="+mn-lt"/>
                <a:hlinkClick r:id="rId5"/>
              </a:rPr>
              <a:t>https://codecapsule.com/2010/04/06/simulated-annealing-traveling-salesman/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  <a:hlinkClick r:id="rId6"/>
              </a:rPr>
              <a:t>https://ai.stackexchange.com/questions/9479/when-should-i-use-simulated-annealing-as-opposed-to-a-genetic-algorithm</a:t>
            </a: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  <a:hlinkClick r:id="rId5"/>
            </a:endParaRPr>
          </a:p>
          <a:p>
            <a:endParaRPr lang="en-US" sz="2000" dirty="0">
              <a:ea typeface="+mn-lt"/>
              <a:cs typeface="+mn-lt"/>
              <a:hlinkClick r:id="rId5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775F3-CF07-45BC-554B-0AF9B0B2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500" dirty="0">
                <a:cs typeface="Calibri"/>
              </a:rPr>
              <a:t>                                                              THANK YOU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05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4100">
                <a:cs typeface="Calibri Light"/>
              </a:rPr>
              <a:t>Travelling salesman problem , complexity </a:t>
            </a:r>
            <a:endParaRPr lang="en-US" sz="41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FEAE69-1E40-D47F-142B-E2EB4C3C7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 b="1" dirty="0">
                <a:ea typeface="+mn-lt"/>
                <a:cs typeface="+mn-lt"/>
              </a:rPr>
              <a:t>Definition : </a:t>
            </a:r>
            <a:endParaRPr lang="en-US" sz="1300" dirty="0">
              <a:ea typeface="+mn-lt"/>
              <a:cs typeface="+mn-lt"/>
            </a:endParaRPr>
          </a:p>
          <a:p>
            <a:r>
              <a:rPr lang="en-US" sz="1300" b="1" dirty="0">
                <a:ea typeface="+mn-lt"/>
                <a:cs typeface="+mn-lt"/>
              </a:rPr>
              <a:t>Given</a:t>
            </a:r>
            <a:r>
              <a:rPr lang="en-US" sz="1300" dirty="0">
                <a:ea typeface="+mn-lt"/>
                <a:cs typeface="+mn-lt"/>
              </a:rPr>
              <a:t> a set of Cities and the distance between each possible pair, the  travelling salesman problem </a:t>
            </a:r>
          </a:p>
          <a:p>
            <a:r>
              <a:rPr lang="en-US" sz="1300" dirty="0">
                <a:ea typeface="+mn-lt"/>
                <a:cs typeface="+mn-lt"/>
              </a:rPr>
              <a:t>Find </a:t>
            </a:r>
          </a:p>
          <a:p>
            <a:r>
              <a:rPr lang="en-US" sz="1300" dirty="0">
                <a:ea typeface="+mn-lt"/>
                <a:cs typeface="+mn-lt"/>
              </a:rPr>
              <a:t>Best possible way of visiting all the cities exactly once and returning to the starting point,&amp; complete the trip </a:t>
            </a:r>
          </a:p>
          <a:p>
            <a:endParaRPr lang="en-US" sz="1300">
              <a:ea typeface="+mn-lt"/>
              <a:cs typeface="+mn-lt"/>
            </a:endParaRPr>
          </a:p>
          <a:p>
            <a:r>
              <a:rPr lang="en-US" sz="1300" dirty="0">
                <a:ea typeface="+mn-lt"/>
                <a:cs typeface="+mn-lt"/>
              </a:rPr>
              <a:t>- typically travelling salesman problem is weighted graph </a:t>
            </a:r>
          </a:p>
          <a:p>
            <a:r>
              <a:rPr lang="en-US" sz="1300" b="1" dirty="0">
                <a:ea typeface="+mn-lt"/>
                <a:cs typeface="+mn-lt"/>
              </a:rPr>
              <a:t>An NP-Hard Problem !</a:t>
            </a:r>
          </a:p>
          <a:p>
            <a:r>
              <a:rPr lang="en-US" sz="1300" dirty="0">
                <a:ea typeface="+mn-lt"/>
                <a:cs typeface="+mn-lt"/>
              </a:rPr>
              <a:t>TSP is NP-hard problem in combinatorial optimization studied in theoretical computer science </a:t>
            </a:r>
          </a:p>
          <a:p>
            <a:r>
              <a:rPr lang="en-US" sz="1300" dirty="0">
                <a:ea typeface="+mn-lt"/>
                <a:cs typeface="+mn-lt"/>
              </a:rPr>
              <a:t>In many applications ,additional constraints such as limited resources or time windows make the problem considerably harder. </a:t>
            </a:r>
          </a:p>
          <a:p>
            <a:r>
              <a:rPr lang="en-US" sz="1300" b="1" dirty="0">
                <a:ea typeface="+mn-lt"/>
                <a:cs typeface="+mn-lt"/>
              </a:rPr>
              <a:t>Application of TSP :</a:t>
            </a:r>
            <a:endParaRPr lang="en-US" sz="1300" dirty="0">
              <a:ea typeface="+mn-lt"/>
              <a:cs typeface="+mn-lt"/>
            </a:endParaRPr>
          </a:p>
          <a:p>
            <a:r>
              <a:rPr lang="en-US" sz="1300" dirty="0">
                <a:ea typeface="+mn-lt"/>
                <a:cs typeface="+mn-lt"/>
              </a:rPr>
              <a:t>Purest form of tsp used for application such as planning, logistics , and the manufacture of microchips.</a:t>
            </a:r>
          </a:p>
          <a:p>
            <a:r>
              <a:rPr lang="en-US" sz="1300" dirty="0">
                <a:cs typeface="Calibri"/>
              </a:rPr>
              <a:t>Slightly modified ,it appears as a sub problem in many areas such as DNA sequencing. Ex: DNA fragments, path for robots</a:t>
            </a:r>
          </a:p>
          <a:p>
            <a:r>
              <a:rPr lang="en-US" sz="1300" dirty="0">
                <a:cs typeface="Calibri"/>
              </a:rPr>
              <a:t>Heuristics –To solve large problems ,Any advice that is often effective but is not always guaranteed to work.</a:t>
            </a:r>
          </a:p>
          <a:p>
            <a:pPr marL="0" indent="0">
              <a:buNone/>
            </a:pPr>
            <a:endParaRPr lang="en-US" sz="13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021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1D5A999-9917-75CC-2E51-AE3F61FC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30" y="731734"/>
            <a:ext cx="7542886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FFFF"/>
                </a:solidFill>
                <a:cs typeface="Calibri Light"/>
              </a:rPr>
              <a:t>Simulated annealing</a:t>
            </a:r>
            <a:r>
              <a:rPr lang="en-US" sz="1800" dirty="0">
                <a:solidFill>
                  <a:srgbClr val="FFFFFF"/>
                </a:solidFill>
                <a:ea typeface="+mj-lt"/>
                <a:cs typeface="+mj-lt"/>
              </a:rPr>
              <a:t>  is a probabilistic technique for approximating the global optimum of a given function. SA interprets slow cooling as a slow decrease in the probability of temporarily accepting worse solutions as it explores the solution space</a:t>
            </a:r>
            <a:r>
              <a:rPr lang="en-US" sz="1800" dirty="0">
                <a:solidFill>
                  <a:srgbClr val="FFFFFF"/>
                </a:solidFill>
                <a:cs typeface="Calibri Light"/>
              </a:rPr>
              <a:t> 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27F6E4-B883-FC6A-64FD-E8A5EA7AF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600" dirty="0">
                <a:cs typeface="Calibri"/>
              </a:rPr>
              <a:t>Pseudo code </a:t>
            </a:r>
          </a:p>
          <a:p>
            <a:r>
              <a:rPr lang="en-US" sz="2600" dirty="0">
                <a:cs typeface="Calibri"/>
              </a:rPr>
              <a:t>C = </a:t>
            </a:r>
            <a:r>
              <a:rPr lang="en-US" sz="2600" dirty="0" err="1">
                <a:cs typeface="Calibri"/>
              </a:rPr>
              <a:t>C</a:t>
            </a:r>
            <a:r>
              <a:rPr lang="en-US" sz="1800" dirty="0" err="1">
                <a:cs typeface="Calibri"/>
              </a:rPr>
              <a:t>init</a:t>
            </a:r>
            <a:endParaRPr lang="en-US" sz="2600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For T = </a:t>
            </a:r>
            <a:r>
              <a:rPr lang="en-US" sz="2600" dirty="0" err="1">
                <a:ea typeface="+mn-lt"/>
                <a:cs typeface="+mn-lt"/>
              </a:rPr>
              <a:t>T</a:t>
            </a:r>
            <a:r>
              <a:rPr lang="en-US" sz="1800" dirty="0" err="1">
                <a:ea typeface="+mn-lt"/>
                <a:cs typeface="+mn-lt"/>
              </a:rPr>
              <a:t>max</a:t>
            </a:r>
            <a:r>
              <a:rPr lang="en-US" sz="2600" dirty="0">
                <a:ea typeface="+mn-lt"/>
                <a:cs typeface="+mn-lt"/>
              </a:rPr>
              <a:t> to </a:t>
            </a:r>
            <a:r>
              <a:rPr lang="en-US" sz="2600" dirty="0" err="1">
                <a:ea typeface="+mn-lt"/>
                <a:cs typeface="+mn-lt"/>
              </a:rPr>
              <a:t>T</a:t>
            </a:r>
            <a:r>
              <a:rPr lang="en-US" sz="1800" dirty="0" err="1">
                <a:ea typeface="+mn-lt"/>
                <a:cs typeface="+mn-lt"/>
              </a:rPr>
              <a:t>min</a:t>
            </a:r>
            <a:endParaRPr lang="en-US" dirty="0"/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     </a:t>
            </a:r>
            <a:r>
              <a:rPr lang="en-US" sz="2600" dirty="0" err="1">
                <a:ea typeface="+mn-lt"/>
                <a:cs typeface="+mn-lt"/>
              </a:rPr>
              <a:t>E</a:t>
            </a:r>
            <a:r>
              <a:rPr lang="en-US" sz="1800" dirty="0" err="1">
                <a:ea typeface="+mn-lt"/>
                <a:cs typeface="+mn-lt"/>
              </a:rPr>
              <a:t>c</a:t>
            </a:r>
            <a:r>
              <a:rPr lang="en-US" sz="2600" dirty="0">
                <a:ea typeface="+mn-lt"/>
                <a:cs typeface="+mn-lt"/>
              </a:rPr>
              <a:t> = E(c)</a:t>
            </a:r>
            <a:endParaRPr lang="en-US"/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     N = next(c)</a:t>
            </a:r>
            <a:endParaRPr lang="en-US" dirty="0"/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    E</a:t>
            </a:r>
            <a:r>
              <a:rPr lang="en-US" sz="1800" dirty="0">
                <a:ea typeface="+mn-lt"/>
                <a:cs typeface="+mn-lt"/>
              </a:rPr>
              <a:t>N</a:t>
            </a:r>
            <a:r>
              <a:rPr lang="en-US" sz="2600" dirty="0">
                <a:ea typeface="+mn-lt"/>
                <a:cs typeface="+mn-lt"/>
              </a:rPr>
              <a:t> = E(N)</a:t>
            </a:r>
            <a:endParaRPr lang="en-US" dirty="0"/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    (ΔE) = E</a:t>
            </a:r>
            <a:r>
              <a:rPr lang="en-US" sz="1800" dirty="0">
                <a:ea typeface="+mn-lt"/>
                <a:cs typeface="+mn-lt"/>
              </a:rPr>
              <a:t>N</a:t>
            </a:r>
            <a:r>
              <a:rPr lang="en-US" sz="2600" dirty="0">
                <a:ea typeface="+mn-lt"/>
                <a:cs typeface="+mn-lt"/>
              </a:rPr>
              <a:t> – </a:t>
            </a:r>
            <a:r>
              <a:rPr lang="en-US" sz="2600" dirty="0" err="1">
                <a:ea typeface="+mn-lt"/>
                <a:cs typeface="+mn-lt"/>
              </a:rPr>
              <a:t>E</a:t>
            </a:r>
            <a:r>
              <a:rPr lang="en-US" sz="1800" dirty="0" err="1">
                <a:ea typeface="+mn-lt"/>
                <a:cs typeface="+mn-lt"/>
              </a:rPr>
              <a:t>c</a:t>
            </a:r>
            <a:endParaRPr lang="en-US" sz="2600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    If (ΔE &gt; 0)</a:t>
            </a:r>
            <a:endParaRPr lang="en-US"/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         C =N</a:t>
            </a:r>
            <a:endParaRPr lang="en-US"/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    else if (e ΔE/T &gt; rand(0,1))</a:t>
            </a:r>
            <a:endParaRPr lang="en-US" dirty="0"/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         C= N  </a:t>
            </a:r>
            <a:endParaRPr lang="en-US"/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         T= T* </a:t>
            </a:r>
            <a:r>
              <a:rPr lang="en-US" sz="2600" dirty="0" err="1">
                <a:ea typeface="+mn-lt"/>
                <a:cs typeface="+mn-lt"/>
              </a:rPr>
              <a:t>cooling_factor</a:t>
            </a:r>
            <a:endParaRPr lang="en-US" sz="2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repeat</a:t>
            </a:r>
          </a:p>
          <a:p>
            <a:pPr marL="0" indent="0">
              <a:buNone/>
            </a:pPr>
            <a:endParaRPr lang="en-US" sz="26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E770A-1638-CBE8-3FD3-9D1D1B82B0B8}"/>
              </a:ext>
            </a:extLst>
          </p:cNvPr>
          <p:cNvSpPr txBox="1"/>
          <p:nvPr/>
        </p:nvSpPr>
        <p:spPr>
          <a:xfrm>
            <a:off x="8993481" y="6660445"/>
            <a:ext cx="39699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Source :https://www.youtube.com/watch?v=eBmU1ONJ-os</a:t>
            </a:r>
            <a:endParaRPr lang="en-US" sz="1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17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3" y="-375943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Simulated annealing 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80153B7-C17B-7911-F3DE-63060268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94" y="-1249"/>
            <a:ext cx="4035450" cy="2294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920B24-1F75-C8DC-593F-DA234244AD1E}"/>
              </a:ext>
            </a:extLst>
          </p:cNvPr>
          <p:cNvSpPr txBox="1"/>
          <p:nvPr/>
        </p:nvSpPr>
        <p:spPr>
          <a:xfrm>
            <a:off x="8841684" y="6629120"/>
            <a:ext cx="493986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ea typeface="+mn-lt"/>
                <a:cs typeface="+mn-lt"/>
              </a:rPr>
              <a:t>Source :https://www.youtube.com/watch?v=NPE3zncXA5s</a:t>
            </a:r>
            <a:endParaRPr lang="en-US" sz="900" dirty="0">
              <a:cs typeface="Calibri"/>
            </a:endParaRPr>
          </a:p>
        </p:txBody>
      </p:sp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041FDA25-25AB-88A3-CA90-207527307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437" y="1990532"/>
            <a:ext cx="5485528" cy="376636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02F013-F07B-4583-AF91-2005A52A78B6}"/>
              </a:ext>
            </a:extLst>
          </p:cNvPr>
          <p:cNvSpPr txBox="1"/>
          <p:nvPr/>
        </p:nvSpPr>
        <p:spPr>
          <a:xfrm>
            <a:off x="235185" y="583260"/>
            <a:ext cx="2182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Example: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AF0FF-2179-CF7D-0690-5545297A7CCF}"/>
              </a:ext>
            </a:extLst>
          </p:cNvPr>
          <p:cNvSpPr txBox="1"/>
          <p:nvPr/>
        </p:nvSpPr>
        <p:spPr>
          <a:xfrm>
            <a:off x="5512740" y="5239925"/>
            <a:ext cx="37911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A-&gt;C-&gt;D-&gt;E-&gt;I-&gt;J-&gt;H-&gt;G-&gt;F-&gt;B-&gt;A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5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0" y="-60633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cs typeface="Calibri Light"/>
              </a:rPr>
              <a:t>Simulated annealing 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80153B7-C17B-7911-F3DE-63060268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94" y="-1249"/>
            <a:ext cx="4035450" cy="2294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920B24-1F75-C8DC-593F-DA234244AD1E}"/>
              </a:ext>
            </a:extLst>
          </p:cNvPr>
          <p:cNvSpPr txBox="1"/>
          <p:nvPr/>
        </p:nvSpPr>
        <p:spPr>
          <a:xfrm>
            <a:off x="8841684" y="6629120"/>
            <a:ext cx="493986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ea typeface="+mn-lt"/>
                <a:cs typeface="+mn-lt"/>
              </a:rPr>
              <a:t>Source :https://www.youtube.com/watch?v=NPE3zncXA5s</a:t>
            </a:r>
            <a:endParaRPr lang="en-US" sz="900" dirty="0">
              <a:cs typeface="Calibri"/>
            </a:endParaRPr>
          </a:p>
        </p:txBody>
      </p:sp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041FDA25-25AB-88A3-CA90-207527307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437" y="1990532"/>
            <a:ext cx="5485528" cy="3766365"/>
          </a:xfrm>
        </p:spPr>
      </p:pic>
      <p:pic>
        <p:nvPicPr>
          <p:cNvPr id="7" name="Picture 10" descr="Diagram&#10;&#10;Description automatically generated">
            <a:extLst>
              <a:ext uri="{FF2B5EF4-FFF2-40B4-BE49-F238E27FC236}">
                <a16:creationId xmlns:a16="http://schemas.microsoft.com/office/drawing/2014/main" id="{9CB72891-05FA-96FA-6C18-7E51A0E16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81454"/>
            <a:ext cx="5791198" cy="39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69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54" y="420409"/>
            <a:ext cx="4121806" cy="1812333"/>
          </a:xfrm>
        </p:spPr>
        <p:txBody>
          <a:bodyPr>
            <a:normAutofit/>
          </a:bodyPr>
          <a:lstStyle/>
          <a:p>
            <a:r>
              <a:rPr lang="en-US" sz="1800" b="1" dirty="0">
                <a:cs typeface="Calibri Light"/>
              </a:rPr>
              <a:t>Genetic algorithm:</a:t>
            </a:r>
            <a:r>
              <a:rPr lang="en-US" sz="1800" b="1" dirty="0">
                <a:ea typeface="+mj-lt"/>
                <a:cs typeface="+mj-lt"/>
              </a:rPr>
              <a:t> </a:t>
            </a:r>
            <a:br>
              <a:rPr lang="en-US" sz="1800" b="1" dirty="0">
                <a:ea typeface="+mj-lt"/>
                <a:cs typeface="+mj-lt"/>
              </a:rPr>
            </a:br>
            <a:br>
              <a:rPr lang="en-US" sz="1800" dirty="0">
                <a:ea typeface="+mj-lt"/>
                <a:cs typeface="+mj-lt"/>
              </a:rPr>
            </a:br>
            <a:r>
              <a:rPr lang="en-US" sz="1800" dirty="0">
                <a:ea typeface="+mj-lt"/>
                <a:cs typeface="+mj-lt"/>
              </a:rPr>
              <a:t>a search-based optimization technique based on the principles of Genetics and Natural Selection</a:t>
            </a:r>
            <a:endParaRPr lang="en-US" sz="1800" dirty="0">
              <a:cs typeface="Calibri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775F3-CF07-45BC-554B-0AF9B0B2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056" y="367747"/>
            <a:ext cx="6125792" cy="186499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100" b="1" dirty="0">
                <a:ea typeface="+mn-lt"/>
                <a:cs typeface="+mn-lt"/>
              </a:rPr>
              <a:t>PUSEDO CODE 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>
                <a:ea typeface="+mn-lt"/>
                <a:cs typeface="+mn-lt"/>
              </a:rPr>
              <a:t>START</a:t>
            </a: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Generate the initial population</a:t>
            </a: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Compute fitness</a:t>
            </a: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REPEAT</a:t>
            </a: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     Selection</a:t>
            </a: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     Crossover</a:t>
            </a: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     Mutation</a:t>
            </a: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      Compute fitness</a:t>
            </a: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UNTIL population has converged</a:t>
            </a:r>
            <a:br>
              <a:rPr lang="en-US" sz="1100" dirty="0">
                <a:ea typeface="+mn-lt"/>
                <a:cs typeface="+mn-lt"/>
              </a:rPr>
            </a:br>
            <a:r>
              <a:rPr lang="en-US" sz="1100" dirty="0">
                <a:ea typeface="+mn-lt"/>
                <a:cs typeface="+mn-lt"/>
              </a:rPr>
              <a:t>STOP</a:t>
            </a:r>
            <a:endParaRPr lang="en-US" sz="11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36A8C-63F3-E723-5964-C213B5F8563A}"/>
              </a:ext>
            </a:extLst>
          </p:cNvPr>
          <p:cNvSpPr txBox="1"/>
          <p:nvPr/>
        </p:nvSpPr>
        <p:spPr>
          <a:xfrm>
            <a:off x="306551" y="2706414"/>
            <a:ext cx="1173655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Genetic_algorithm(){</a:t>
            </a:r>
          </a:p>
          <a:p>
            <a:r>
              <a:rPr lang="en-US" dirty="0">
                <a:cs typeface="Calibri"/>
              </a:rPr>
              <a:t>                                  Population= generate_random_pop;</a:t>
            </a:r>
          </a:p>
          <a:p>
            <a:r>
              <a:rPr lang="en-US" dirty="0">
                <a:cs typeface="Calibri"/>
              </a:rPr>
              <a:t>                                   For (T in  vulnerable paths)</a:t>
            </a:r>
          </a:p>
          <a:p>
            <a:r>
              <a:rPr lang="en-US" dirty="0">
                <a:cs typeface="Calibri"/>
              </a:rPr>
              <a:t>                                   Evaluate the population;</a:t>
            </a:r>
          </a:p>
          <a:p>
            <a:r>
              <a:rPr lang="en-US" dirty="0">
                <a:cs typeface="Calibri"/>
              </a:rPr>
              <a:t>                                   Generation=0</a:t>
            </a:r>
          </a:p>
          <a:p>
            <a:r>
              <a:rPr lang="en-US" dirty="0">
                <a:cs typeface="Calibri"/>
              </a:rPr>
              <a:t>      While (T not covered AND attempt &lt; max_try) {  </a:t>
            </a:r>
          </a:p>
          <a:p>
            <a:r>
              <a:rPr lang="en-US" dirty="0">
                <a:cs typeface="Calibri"/>
              </a:rPr>
              <a:t>                             Selection= select(population)</a:t>
            </a:r>
          </a:p>
          <a:p>
            <a:r>
              <a:rPr lang="en-US" dirty="0">
                <a:cs typeface="Calibri"/>
              </a:rPr>
              <a:t>                            Offspring = crossover(selection)</a:t>
            </a:r>
          </a:p>
          <a:p>
            <a:r>
              <a:rPr lang="en-US" dirty="0">
                <a:cs typeface="Calibri"/>
              </a:rPr>
              <a:t>                            Population = mutate(offspring)</a:t>
            </a:r>
          </a:p>
          <a:p>
            <a:r>
              <a:rPr lang="en-US" dirty="0">
                <a:cs typeface="Calibri"/>
              </a:rPr>
              <a:t>                             Generation = Generation+1</a:t>
            </a:r>
          </a:p>
          <a:p>
            <a:r>
              <a:rPr lang="en-US" dirty="0">
                <a:cs typeface="Calibri"/>
              </a:rPr>
              <a:t>                             }</a:t>
            </a:r>
          </a:p>
          <a:p>
            <a:r>
              <a:rPr lang="en-US" dirty="0">
                <a:cs typeface="Calibri"/>
              </a:rPr>
              <a:t>                  }</a:t>
            </a:r>
          </a:p>
          <a:p>
            <a:r>
              <a:rPr lang="en-US" dirty="0">
                <a:cs typeface="Calibri"/>
              </a:rPr>
              <a:t>      }</a:t>
            </a:r>
          </a:p>
          <a:p>
            <a:r>
              <a:rPr lang="en-US" dirty="0">
                <a:cs typeface="Calibri"/>
              </a:rPr>
              <a:t>           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02824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274" y="-242710"/>
            <a:ext cx="11441288" cy="919366"/>
          </a:xfrm>
        </p:spPr>
        <p:txBody>
          <a:bodyPr>
            <a:normAutofit/>
          </a:bodyPr>
          <a:lstStyle/>
          <a:p>
            <a:r>
              <a:rPr lang="en-US" sz="3600" b="1" dirty="0">
                <a:cs typeface="Calibri Light"/>
              </a:rPr>
              <a:t>Genetic algorithm</a:t>
            </a:r>
            <a:endParaRPr lang="en-US" sz="3600" b="1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775F3-CF07-45BC-554B-0AF9B0B2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0" y="541204"/>
            <a:ext cx="11460103" cy="56357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Example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5DFE0C-3ADA-18AC-93FF-56332248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76200"/>
            <a:ext cx="3686175" cy="208597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3CFF51A-340D-B4D3-8B76-7DE207FDB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9" y="2304904"/>
            <a:ext cx="9446463" cy="4476770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B76AA1B-76CC-4930-7EF8-C73CE7CB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036" y="662272"/>
            <a:ext cx="1406525" cy="1415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F8DFA-E1BE-82DA-E1F3-0E4366D03F26}"/>
              </a:ext>
            </a:extLst>
          </p:cNvPr>
          <p:cNvSpPr txBox="1"/>
          <p:nvPr/>
        </p:nvSpPr>
        <p:spPr>
          <a:xfrm>
            <a:off x="4101630" y="1364074"/>
            <a:ext cx="2304814" cy="9407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7B30F-D308-F2DD-5BA4-825ACA891EAC}"/>
              </a:ext>
            </a:extLst>
          </p:cNvPr>
          <p:cNvSpPr txBox="1"/>
          <p:nvPr/>
        </p:nvSpPr>
        <p:spPr>
          <a:xfrm>
            <a:off x="5056319" y="1591473"/>
            <a:ext cx="182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A-&gt;B-&gt;C-&gt;D-&gt;A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7555B-B857-31C6-AC94-6E1C42A22941}"/>
              </a:ext>
            </a:extLst>
          </p:cNvPr>
          <p:cNvSpPr txBox="1"/>
          <p:nvPr/>
        </p:nvSpPr>
        <p:spPr>
          <a:xfrm>
            <a:off x="6096000" y="6227379"/>
            <a:ext cx="40289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cs typeface="Calibri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1452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5362F-C06F-CE04-9530-F7DAC88C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Comparative study b/w Simulated and Genetic : 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775F3-CF07-45BC-554B-0AF9B0B2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Random graph 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04E8971-D54C-B633-B3F6-DC083E21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8" y="2139484"/>
            <a:ext cx="5462016" cy="4096512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3176CA48-492F-D884-D246-07AAC2E2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58" y="2139484"/>
            <a:ext cx="5462016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4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                                        Heuristics of                   Travelling Salesman Problem                                 COD891    </vt:lpstr>
      <vt:lpstr>Travelling salesman problem , complexity </vt:lpstr>
      <vt:lpstr>PowerPoint Presentation</vt:lpstr>
      <vt:lpstr>Simulated annealing  is a probabilistic technique for approximating the global optimum of a given function. SA interprets slow cooling as a slow decrease in the probability of temporarily accepting worse solutions as it explores the solution space </vt:lpstr>
      <vt:lpstr>Simulated annealing </vt:lpstr>
      <vt:lpstr>Simulated annealing </vt:lpstr>
      <vt:lpstr>Genetic algorithm:   a search-based optimization technique based on the principles of Genetics and Natural Selection</vt:lpstr>
      <vt:lpstr>Genetic algorithm</vt:lpstr>
      <vt:lpstr>Comparative study b/w Simulated and Genetic : </vt:lpstr>
      <vt:lpstr>                                         Key differences blw both</vt:lpstr>
      <vt:lpstr>References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720</cp:revision>
  <dcterms:created xsi:type="dcterms:W3CDTF">2022-11-29T12:33:54Z</dcterms:created>
  <dcterms:modified xsi:type="dcterms:W3CDTF">2022-12-02T06:42:07Z</dcterms:modified>
</cp:coreProperties>
</file>